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60214B-0BC2-4F43-AB1E-702EAA2CC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Jak vytvořit plakát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0D085A2F-97D2-44C0-9C06-A50E71319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242" y="5115132"/>
            <a:ext cx="8679035" cy="8614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Holasovice 29. 11. 2017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76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FE8C5C-4EBF-4AA8-BEAE-B6BA00CE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Méně je více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="" xmlns:a16="http://schemas.microsoft.com/office/drawing/2014/main" id="{9403C53A-A93F-4A2C-A389-66406CAA4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mnoho textu je na škodu </a:t>
            </a:r>
            <a:r>
              <a:rPr lang="cs-CZ" sz="3600" dirty="0">
                <a:sym typeface="Wingdings" panose="05000000000000000000" pitchFamily="2" charset="2"/>
              </a:rPr>
              <a:t></a:t>
            </a:r>
          </a:p>
          <a:p>
            <a:r>
              <a:rPr lang="cs-CZ" sz="3600" dirty="0">
                <a:sym typeface="Wingdings" panose="05000000000000000000" pitchFamily="2" charset="2"/>
              </a:rPr>
              <a:t>nesnažte se vyprávět příběh pomocí textu, spoléhejte na grafiku plakátu</a:t>
            </a:r>
          </a:p>
          <a:p>
            <a:r>
              <a:rPr lang="cs-CZ" sz="3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nikdo nechce trávit dlouhý čas před plakátem a luštit jeho obsah</a:t>
            </a:r>
          </a:p>
          <a:p>
            <a:r>
              <a:rPr lang="cs-CZ" sz="36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podrobnosti umístěte na webovou stránku, kam plakát směřuje</a:t>
            </a:r>
            <a:endParaRPr lang="cs-CZ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13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A7824DA-6F87-4BA0-9044-8747C5E9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Unikátní fonty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4F996F3-6DBA-4512-A8AB-5561FB05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b="1" dirty="0"/>
              <a:t>používejte unikátní fonty</a:t>
            </a:r>
          </a:p>
          <a:p>
            <a:endParaRPr lang="cs-CZ" sz="4000" dirty="0"/>
          </a:p>
          <a:p>
            <a:r>
              <a:rPr lang="cs-CZ" sz="4000" dirty="0"/>
              <a:t>vyhněte se každodenním fontům, se kterými se lidé běžně setkávají</a:t>
            </a:r>
          </a:p>
          <a:p>
            <a:endParaRPr lang="cs-CZ" sz="4000" dirty="0"/>
          </a:p>
          <a:p>
            <a:r>
              <a:rPr lang="cs-CZ" sz="4000" dirty="0"/>
              <a:t>vždy dbejte na jejich </a:t>
            </a:r>
            <a:r>
              <a:rPr lang="cs-CZ" sz="4000" b="1" dirty="0"/>
              <a:t>čitelnost</a:t>
            </a:r>
            <a:endParaRPr lang="cs-CZ" sz="4000" dirty="0"/>
          </a:p>
        </p:txBody>
      </p:sp>
    </p:spTree>
    <p:extLst>
      <p:ext uri="{BB962C8B-B14F-4D97-AF65-F5344CB8AC3E}">
        <p14:creationId xmlns="" xmlns:p14="http://schemas.microsoft.com/office/powerpoint/2010/main" val="269901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CE11610-87D1-44F4-B3F4-DCBD2375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Barevnost plakátu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227EBFC-EBE5-4505-B4BD-EFFBD141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1040673" cy="4552034"/>
          </a:xfrm>
        </p:spPr>
        <p:txBody>
          <a:bodyPr>
            <a:normAutofit/>
          </a:bodyPr>
          <a:lstStyle/>
          <a:p>
            <a:r>
              <a:rPr lang="cs-CZ" sz="3600" b="1" dirty="0"/>
              <a:t>používejte příbuzné barvy</a:t>
            </a:r>
            <a:endParaRPr lang="cs-CZ" sz="3600" dirty="0"/>
          </a:p>
          <a:p>
            <a:r>
              <a:rPr lang="cs-CZ" sz="3600" b="1" dirty="0"/>
              <a:t>harmonie použitých barev</a:t>
            </a:r>
            <a:r>
              <a:rPr lang="cs-CZ" sz="3600" dirty="0"/>
              <a:t> - barev písma, barev ve fotografii a pod.</a:t>
            </a:r>
          </a:p>
          <a:p>
            <a:r>
              <a:rPr lang="cs-CZ" sz="3600" dirty="0"/>
              <a:t>nemusíte ovládat teorii barev, grafické programy nabízejí různé příbuzné palety barev, stačí vybrat tu vhodnou pro vaše potřeby</a:t>
            </a:r>
          </a:p>
        </p:txBody>
      </p:sp>
    </p:spTree>
    <p:extLst>
      <p:ext uri="{BB962C8B-B14F-4D97-AF65-F5344CB8AC3E}">
        <p14:creationId xmlns="" xmlns:p14="http://schemas.microsoft.com/office/powerpoint/2010/main" val="322945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8070F6-6476-470F-A080-7726757C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Vyváženost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EFFE3E4-4096-4E73-978F-5C268F99E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452" y="2052918"/>
            <a:ext cx="10070926" cy="4195481"/>
          </a:xfrm>
        </p:spPr>
        <p:txBody>
          <a:bodyPr>
            <a:normAutofit/>
          </a:bodyPr>
          <a:lstStyle/>
          <a:p>
            <a:r>
              <a:rPr lang="cs-CZ" sz="2800" b="1" dirty="0"/>
              <a:t>tvořte vyvážený design</a:t>
            </a:r>
            <a:endParaRPr lang="cs-CZ" sz="2800" dirty="0"/>
          </a:p>
          <a:p>
            <a:r>
              <a:rPr lang="cs-CZ" sz="2800" dirty="0"/>
              <a:t>dobře navržený plakát je graficky vyvážen</a:t>
            </a:r>
          </a:p>
          <a:p>
            <a:r>
              <a:rPr lang="cs-CZ" sz="2800" dirty="0"/>
              <a:t>držte se pravidla o počtu elementů</a:t>
            </a:r>
          </a:p>
          <a:p>
            <a:r>
              <a:rPr lang="cs-CZ" sz="2800" dirty="0"/>
              <a:t>rozdělte plakát na dvě poloviny a spočítejte prvky                v nich</a:t>
            </a:r>
          </a:p>
          <a:p>
            <a:r>
              <a:rPr lang="cs-CZ" sz="2800" dirty="0"/>
              <a:t>jejich počet by měl být přibližně stejný v obou částech</a:t>
            </a:r>
          </a:p>
          <a:p>
            <a:r>
              <a:rPr lang="cs-CZ" sz="2800" dirty="0"/>
              <a:t>snažte se o </a:t>
            </a:r>
            <a:r>
              <a:rPr lang="cs-CZ" sz="2800" b="1" dirty="0"/>
              <a:t>rovnováhu vertikálně i </a:t>
            </a:r>
            <a:r>
              <a:rPr lang="cs-CZ" sz="2800" b="1" dirty="0" smtClean="0"/>
              <a:t>horizontálně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4039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D9E18E0-07DC-4244-9C98-09A8518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452718"/>
            <a:ext cx="11198269" cy="1400530"/>
          </a:xfrm>
        </p:spPr>
        <p:txBody>
          <a:bodyPr/>
          <a:lstStyle/>
          <a:p>
            <a:r>
              <a:rPr lang="cs-CZ" sz="5400" b="1" dirty="0"/>
              <a:t>10 pravidel pro práci s fonty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76C43C6-5C2C-4265-925B-E83A1549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1703540"/>
            <a:ext cx="10258817" cy="4544859"/>
          </a:xfrm>
        </p:spPr>
        <p:txBody>
          <a:bodyPr>
            <a:noAutofit/>
          </a:bodyPr>
          <a:lstStyle/>
          <a:p>
            <a:r>
              <a:rPr lang="cs-CZ" sz="3600" b="1" dirty="0"/>
              <a:t>maximálně 3 fonty, </a:t>
            </a:r>
            <a:r>
              <a:rPr lang="cs-CZ" sz="3600" dirty="0"/>
              <a:t>nejlépe však jeden až dva</a:t>
            </a:r>
          </a:p>
          <a:p>
            <a:r>
              <a:rPr lang="cs-CZ" sz="3600" dirty="0"/>
              <a:t>kombinujte patkové a bezpatkové písmo</a:t>
            </a:r>
          </a:p>
          <a:p>
            <a:r>
              <a:rPr lang="cs-CZ" sz="3600" dirty="0"/>
              <a:t>patkové písmo se nedoporučuje na titulek</a:t>
            </a:r>
          </a:p>
          <a:p>
            <a:r>
              <a:rPr lang="cs-CZ" sz="3600" dirty="0"/>
              <a:t>když zvolíte více typů fontů, ujistěte se, že každý typ vypadá odlišně</a:t>
            </a:r>
          </a:p>
        </p:txBody>
      </p:sp>
    </p:spTree>
    <p:extLst>
      <p:ext uri="{BB962C8B-B14F-4D97-AF65-F5344CB8AC3E}">
        <p14:creationId xmlns="" xmlns:p14="http://schemas.microsoft.com/office/powerpoint/2010/main" val="408422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B6E309-9E3C-49CB-93BF-E3045B91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Zvýrazňujte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3B06C7E-565E-4D7E-8F29-A9CDDD47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důležité informace zvýrazněte</a:t>
            </a:r>
          </a:p>
          <a:p>
            <a:r>
              <a:rPr lang="cs-CZ" sz="3600" dirty="0"/>
              <a:t>nejdůležitější informace na pozvánce </a:t>
            </a:r>
            <a:r>
              <a:rPr lang="cs-CZ" sz="3600" b="1" dirty="0"/>
              <a:t>zvětšete</a:t>
            </a:r>
          </a:p>
          <a:p>
            <a:r>
              <a:rPr lang="cs-CZ" sz="3600" dirty="0"/>
              <a:t>čím důležitější sdělení, tím větší písmo</a:t>
            </a:r>
          </a:p>
          <a:p>
            <a:r>
              <a:rPr lang="cs-CZ" sz="3600" b="1" i="1" dirty="0"/>
              <a:t>Pozor: </a:t>
            </a:r>
            <a:r>
              <a:rPr lang="cs-CZ" sz="3600" i="1" dirty="0"/>
              <a:t>čtyři různé velikosti postačí</a:t>
            </a:r>
          </a:p>
          <a:p>
            <a:r>
              <a:rPr lang="cs-CZ" sz="3600" dirty="0"/>
              <a:t>pro ještě větší zvýraznění text </a:t>
            </a:r>
            <a:r>
              <a:rPr lang="cs-CZ" sz="3600" b="1" dirty="0"/>
              <a:t>ztučněte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44179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B09A51E-D41B-4394-B692-E53204B1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Kontrast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F10C21B-0ABD-4550-867C-05766D00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použijte kontrast - </a:t>
            </a:r>
            <a:r>
              <a:rPr lang="cs-CZ" sz="2800" dirty="0"/>
              <a:t>kontrast přitahuje oči</a:t>
            </a:r>
          </a:p>
          <a:p>
            <a:pPr marL="0" indent="0">
              <a:buNone/>
            </a:pPr>
            <a:r>
              <a:rPr lang="cs-CZ" sz="2800" b="1" dirty="0"/>
              <a:t>Příklad: </a:t>
            </a:r>
          </a:p>
          <a:p>
            <a:r>
              <a:rPr lang="cs-CZ" sz="2800" dirty="0"/>
              <a:t>velké proti malému</a:t>
            </a:r>
          </a:p>
          <a:p>
            <a:r>
              <a:rPr lang="cs-CZ" sz="2800" dirty="0"/>
              <a:t>prosté proti zdobnému</a:t>
            </a:r>
          </a:p>
          <a:p>
            <a:r>
              <a:rPr lang="cs-CZ" sz="2800" dirty="0"/>
              <a:t>barevné proti bílému či černému</a:t>
            </a:r>
          </a:p>
          <a:p>
            <a:r>
              <a:rPr lang="cs-CZ" sz="2800" dirty="0"/>
              <a:t>chcete-li mít titulek přes ilustraci nebo fotografii, zvolte světlé písmo na tmavém podkladu a naopak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2741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D990C0-A34E-4C77-8DFD-61F3F2D0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VERZÁLKY – ano či ne?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3CDFF21-0027-4CB2-AE02-EFF5BB926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73643"/>
            <a:ext cx="8946541" cy="3974756"/>
          </a:xfrm>
        </p:spPr>
        <p:txBody>
          <a:bodyPr/>
          <a:lstStyle/>
          <a:p>
            <a:r>
              <a:rPr lang="cs-CZ" sz="4400" b="1" dirty="0"/>
              <a:t>“NE” verzálkám (velká tiskací písmena)</a:t>
            </a:r>
          </a:p>
          <a:p>
            <a:r>
              <a:rPr lang="cs-CZ" sz="4400" dirty="0" smtClean="0"/>
              <a:t>verzálky použijte </a:t>
            </a:r>
            <a:r>
              <a:rPr lang="cs-CZ" sz="4400" dirty="0"/>
              <a:t>jen v titulku</a:t>
            </a:r>
          </a:p>
          <a:p>
            <a:r>
              <a:rPr lang="cs-CZ" sz="4400" dirty="0"/>
              <a:t>jinde budou špatně čitelná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5071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0D781C-D476-49AF-917D-22B01AD2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Opakování barev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DB978D5-04CA-433C-80D0-52BE1E146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18967" cy="4195481"/>
          </a:xfrm>
        </p:spPr>
        <p:txBody>
          <a:bodyPr>
            <a:normAutofit lnSpcReduction="10000"/>
          </a:bodyPr>
          <a:lstStyle/>
          <a:p>
            <a:r>
              <a:rPr lang="cs-CZ" sz="4000" b="1" dirty="0"/>
              <a:t>opakujte barvy</a:t>
            </a:r>
          </a:p>
          <a:p>
            <a:endParaRPr lang="cs-CZ" sz="4000" b="1" dirty="0"/>
          </a:p>
          <a:p>
            <a:r>
              <a:rPr lang="cs-CZ" sz="4000" dirty="0"/>
              <a:t>opakování naznačí spojitost</a:t>
            </a:r>
          </a:p>
          <a:p>
            <a:endParaRPr lang="cs-CZ" sz="4000" dirty="0"/>
          </a:p>
          <a:p>
            <a:r>
              <a:rPr lang="cs-CZ" sz="4000" dirty="0"/>
              <a:t>zvolte dva fonty a dvě barvy, které budete na letáku opakovat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5689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3571FCE-C984-47E0-AED8-07DFF90C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Komu je písmo určeno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7C3AAFF-29C3-475E-9CF3-9001A3CA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myslete na cílovou skupinu a </a:t>
            </a:r>
            <a:r>
              <a:rPr lang="cs-CZ" sz="2800" dirty="0"/>
              <a:t>přizpůsobte styl písma zprávě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 Příklad:</a:t>
            </a:r>
          </a:p>
          <a:p>
            <a:r>
              <a:rPr lang="cs-CZ" sz="2800" dirty="0"/>
              <a:t>nepoužívejte </a:t>
            </a:r>
            <a:r>
              <a:rPr lang="cs-CZ" sz="2800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Consolas</a:t>
            </a:r>
            <a:r>
              <a:rPr lang="cs-CZ" sz="2800" dirty="0"/>
              <a:t> u seriózních informací a naopak </a:t>
            </a:r>
            <a:r>
              <a:rPr lang="cs-CZ" sz="2800" i="1" dirty="0" err="1"/>
              <a:t>Helveticu</a:t>
            </a:r>
            <a:r>
              <a:rPr lang="cs-CZ" sz="2800" dirty="0"/>
              <a:t> pro pozvánku na dětský den</a:t>
            </a:r>
          </a:p>
          <a:p>
            <a:r>
              <a:rPr lang="cs-CZ" sz="2800" dirty="0"/>
              <a:t>pro starší cílovou skupinu zvolte větší písmo</a:t>
            </a:r>
          </a:p>
          <a:p>
            <a:r>
              <a:rPr lang="cs-CZ" sz="2800" dirty="0">
                <a:latin typeface="Colonna MT" panose="04020805060202030203" pitchFamily="82" charset="0"/>
              </a:rPr>
              <a:t>mladou generaci musí písmo bavit</a:t>
            </a:r>
            <a:endParaRPr lang="cs-CZ" dirty="0"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13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579238-F398-4271-A132-FAB63397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smtClean="0"/>
              <a:t>Formát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C5230B4-2CB7-4AEF-9643-D50402FD1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6690"/>
            <a:ext cx="8946541" cy="4231709"/>
          </a:xfrm>
        </p:spPr>
        <p:txBody>
          <a:bodyPr/>
          <a:lstStyle/>
          <a:p>
            <a:r>
              <a:rPr lang="cs-CZ" sz="3200" b="1" dirty="0"/>
              <a:t>plakát </a:t>
            </a:r>
            <a:r>
              <a:rPr lang="cs-CZ" sz="3200" dirty="0"/>
              <a:t>by měl mít pěkný a poutavý vzhled</a:t>
            </a:r>
          </a:p>
          <a:p>
            <a:r>
              <a:rPr lang="cs-CZ" sz="3200" b="1" dirty="0"/>
              <a:t>formát </a:t>
            </a:r>
            <a:r>
              <a:rPr lang="cs-CZ" sz="3200" dirty="0"/>
              <a:t>plakátu – velikost A4 (popř. A5) </a:t>
            </a:r>
          </a:p>
          <a:p>
            <a:r>
              <a:rPr lang="cs-CZ" sz="3200" b="1" dirty="0"/>
              <a:t>orientace - </a:t>
            </a:r>
            <a:r>
              <a:rPr lang="cs-CZ" sz="3200" dirty="0"/>
              <a:t>na výšku či na šířku</a:t>
            </a:r>
          </a:p>
          <a:p>
            <a:r>
              <a:rPr lang="cs-CZ" sz="3200" dirty="0"/>
              <a:t>v případě grafického programu zvolte rozměr 1 600 x 1 200 </a:t>
            </a:r>
            <a:r>
              <a:rPr lang="cs-CZ" sz="3200" dirty="0" err="1"/>
              <a:t>px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79766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FF5B4B0-5747-45F8-9C9A-F8170A86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Přehlednost textu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6B3FE64-52C0-489F-8B55-1829F025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b="1" dirty="0"/>
              <a:t>zachovejte přehlednost</a:t>
            </a:r>
          </a:p>
          <a:p>
            <a:r>
              <a:rPr lang="cs-CZ" sz="3600" dirty="0"/>
              <a:t>text přehledně rozložte</a:t>
            </a:r>
          </a:p>
          <a:p>
            <a:r>
              <a:rPr lang="cs-CZ" sz="3600" dirty="0"/>
              <a:t>informace, jako jsou název události, datum, čas, místo, popis akce, zarovnejte buď nalevo nebo napravo, anebo umístění textu kombinujte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5329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DFD4D3-5F4C-47D5-841E-CA998C87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Informační mišmaš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2D495AC-C923-40AA-89D9-A1C9B242D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nemíchejte informace</a:t>
            </a:r>
          </a:p>
          <a:p>
            <a:r>
              <a:rPr lang="cs-CZ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podobné informace umístěte na stejné místo</a:t>
            </a:r>
          </a:p>
          <a:p>
            <a:pPr marL="0" indent="0">
              <a:buNone/>
            </a:pPr>
            <a:r>
              <a:rPr lang="cs-CZ" sz="3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Příklad: </a:t>
            </a:r>
          </a:p>
          <a:p>
            <a:pPr marL="0" indent="0">
              <a:buNone/>
            </a:pPr>
            <a:r>
              <a:rPr lang="cs-CZ" sz="3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- podrobnosti </a:t>
            </a:r>
            <a:r>
              <a:rPr lang="cs-CZ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 události napište spolu, kontaktní informace nechte u sebe</a:t>
            </a:r>
          </a:p>
          <a:p>
            <a:pPr marL="0" indent="0">
              <a:buNone/>
            </a:pPr>
            <a:r>
              <a:rPr lang="cs-CZ" sz="32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- žádnou </a:t>
            </a:r>
            <a:r>
              <a:rPr lang="cs-CZ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z těchto informací nemíchejte</a:t>
            </a:r>
          </a:p>
          <a:p>
            <a:pPr marL="0" indent="0">
              <a:buNone/>
            </a:pPr>
            <a:r>
              <a:rPr lang="cs-CZ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 jinou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48273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5B5A1F-406E-4D29-BAF5-9496513A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Návrh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67E0EA4-3E8E-489A-84FA-72EB0E43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44852" cy="4195481"/>
          </a:xfrm>
        </p:spPr>
        <p:txBody>
          <a:bodyPr/>
          <a:lstStyle/>
          <a:p>
            <a:r>
              <a:rPr lang="cs-CZ" sz="3600" b="1" dirty="0"/>
              <a:t>načrtněte si návrh</a:t>
            </a:r>
          </a:p>
          <a:p>
            <a:r>
              <a:rPr lang="cs-CZ" sz="3600" dirty="0"/>
              <a:t>návrh letáku si nejprve načrtněte tužkou na papír</a:t>
            </a:r>
          </a:p>
          <a:p>
            <a:r>
              <a:rPr lang="cs-CZ" sz="3600" dirty="0"/>
              <a:t>vyberte obrázek a rozložte text</a:t>
            </a:r>
          </a:p>
          <a:p>
            <a:r>
              <a:rPr lang="cs-CZ" sz="3600" dirty="0"/>
              <a:t>potom zvolte typ fontu a</a:t>
            </a:r>
          </a:p>
          <a:p>
            <a:pPr marL="0" indent="0">
              <a:buNone/>
            </a:pPr>
            <a:r>
              <a:rPr lang="cs-CZ" sz="3600" dirty="0"/>
              <a:t> nakonec způsob </a:t>
            </a:r>
            <a:r>
              <a:rPr lang="cs-CZ" sz="3600"/>
              <a:t>zvýraznění textu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10723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3C7807-FB7A-457F-AF9B-21E7D8E3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6332" cy="1400530"/>
          </a:xfrm>
        </p:spPr>
        <p:txBody>
          <a:bodyPr/>
          <a:lstStyle/>
          <a:p>
            <a:r>
              <a:rPr lang="cs-CZ" b="1" dirty="0"/>
              <a:t>Které fonty jsou pro </a:t>
            </a:r>
            <a:r>
              <a:rPr lang="cs-CZ" b="1" dirty="0" smtClean="0"/>
              <a:t>pozvánky </a:t>
            </a:r>
            <a:r>
              <a:rPr lang="cs-CZ" b="1" dirty="0"/>
              <a:t>nejlepší?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4B1F91E-AB0D-42D9-B791-44203FA7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507524"/>
            <a:ext cx="11079892" cy="4740875"/>
          </a:xfrm>
        </p:spPr>
        <p:txBody>
          <a:bodyPr/>
          <a:lstStyle/>
          <a:p>
            <a:r>
              <a:rPr lang="cs-CZ" b="1" dirty="0" smtClean="0"/>
              <a:t>Muži – hranaté písmo, </a:t>
            </a:r>
            <a:r>
              <a:rPr lang="cs-CZ" b="1" dirty="0"/>
              <a:t>ženy zaoblené</a:t>
            </a:r>
          </a:p>
          <a:p>
            <a:r>
              <a:rPr lang="cs-CZ" dirty="0"/>
              <a:t>muži raději čtou hranatější písma, zatímco ženy preferují zaoblená písmenky s výraznými </a:t>
            </a:r>
            <a:r>
              <a:rPr lang="cs-CZ" dirty="0" smtClean="0"/>
              <a:t>patkami</a:t>
            </a:r>
            <a:endParaRPr lang="cs-CZ" dirty="0"/>
          </a:p>
          <a:p>
            <a:r>
              <a:rPr lang="cs-CZ" dirty="0" smtClean="0"/>
              <a:t>nic </a:t>
            </a:r>
            <a:r>
              <a:rPr lang="cs-CZ" dirty="0"/>
              <a:t>nezkazíte použitím bezpatkového písma jako je </a:t>
            </a:r>
            <a:r>
              <a:rPr lang="cs-CZ" i="1" dirty="0" err="1"/>
              <a:t>Helvetica</a:t>
            </a:r>
            <a:r>
              <a:rPr lang="cs-CZ" i="1" dirty="0"/>
              <a:t>, </a:t>
            </a:r>
            <a:r>
              <a:rPr lang="cs-CZ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Verdana</a:t>
            </a:r>
            <a:r>
              <a:rPr lang="cs-CZ" i="1" dirty="0"/>
              <a:t>, </a:t>
            </a:r>
            <a:r>
              <a:rPr lang="cs-CZ" b="1" i="1" dirty="0" err="1"/>
              <a:t>Century</a:t>
            </a:r>
            <a:r>
              <a:rPr lang="cs-CZ" b="1" i="1" dirty="0"/>
              <a:t> </a:t>
            </a:r>
            <a:r>
              <a:rPr lang="cs-CZ" b="1" i="1" dirty="0" err="1" smtClean="0"/>
              <a:t>Gothic</a:t>
            </a:r>
            <a:r>
              <a:rPr lang="cs-CZ" i="1" dirty="0" smtClean="0"/>
              <a:t> </a:t>
            </a:r>
            <a:r>
              <a:rPr lang="cs-CZ" dirty="0" smtClean="0"/>
              <a:t>nebo </a:t>
            </a:r>
            <a:r>
              <a:rPr lang="cs-CZ" dirty="0"/>
              <a:t>moderní </a:t>
            </a:r>
            <a:r>
              <a:rPr lang="cs-CZ" i="1" dirty="0" smtClean="0"/>
              <a:t>Futura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menší velikosti má dobrou čitelnost </a:t>
            </a:r>
            <a:r>
              <a:rPr lang="cs-CZ" b="1" i="1" dirty="0" err="1" smtClean="0">
                <a:latin typeface="Calibri" pitchFamily="34" charset="0"/>
                <a:cs typeface="Calibri" pitchFamily="34" charset="0"/>
              </a:rPr>
              <a:t>Calibry</a:t>
            </a:r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/>
              <a:t>z </a:t>
            </a:r>
            <a:r>
              <a:rPr lang="cs-CZ" dirty="0"/>
              <a:t>patkových fontů zvolte </a:t>
            </a:r>
            <a:r>
              <a:rPr lang="cs-CZ" dirty="0" smtClean="0"/>
              <a:t>třeba písmo </a:t>
            </a:r>
            <a:r>
              <a:rPr lang="cs-CZ" b="1" i="1" dirty="0" err="1" smtClean="0">
                <a:latin typeface="Cambria" pitchFamily="18" charset="0"/>
              </a:rPr>
              <a:t>Cambria</a:t>
            </a:r>
            <a:endParaRPr lang="cs-CZ" dirty="0"/>
          </a:p>
          <a:p>
            <a:r>
              <a:rPr lang="cs-CZ" dirty="0" smtClean="0"/>
              <a:t>písmo </a:t>
            </a:r>
            <a:r>
              <a:rPr lang="cs-CZ" b="1" i="1" dirty="0" err="1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 New Roman</a:t>
            </a:r>
            <a:r>
              <a:rPr lang="cs-CZ" dirty="0"/>
              <a:t> je tak trochu nudné, hodí se spíše pro dlouhé tištěné texty, například do </a:t>
            </a:r>
            <a:r>
              <a:rPr lang="cs-CZ" dirty="0" smtClean="0"/>
              <a:t>novin</a:t>
            </a:r>
          </a:p>
          <a:p>
            <a:r>
              <a:rPr lang="cs-CZ" b="1" i="1" dirty="0" err="1" smtClean="0">
                <a:latin typeface="Segoe Script" pitchFamily="66" charset="0"/>
              </a:rPr>
              <a:t>Segoe</a:t>
            </a:r>
            <a:r>
              <a:rPr lang="cs-CZ" b="1" i="1" dirty="0" smtClean="0">
                <a:latin typeface="Segoe Script" pitchFamily="66" charset="0"/>
              </a:rPr>
              <a:t> </a:t>
            </a:r>
            <a:r>
              <a:rPr lang="cs-CZ" b="1" i="1" dirty="0">
                <a:latin typeface="Segoe Script" pitchFamily="66" charset="0"/>
              </a:rPr>
              <a:t>Script </a:t>
            </a:r>
            <a:r>
              <a:rPr lang="cs-CZ" dirty="0"/>
              <a:t>nebo</a:t>
            </a:r>
            <a:r>
              <a:rPr lang="cs-CZ" i="1" dirty="0"/>
              <a:t> </a:t>
            </a:r>
            <a:r>
              <a:rPr lang="cs-CZ" b="1" i="1" dirty="0" err="1">
                <a:latin typeface="Impact" pitchFamily="34" charset="0"/>
              </a:rPr>
              <a:t>Impact</a:t>
            </a:r>
            <a:r>
              <a:rPr lang="cs-CZ" dirty="0"/>
              <a:t> </a:t>
            </a:r>
            <a:r>
              <a:rPr lang="cs-CZ" dirty="0" smtClean="0"/>
              <a:t> nejsou </a:t>
            </a:r>
            <a:r>
              <a:rPr lang="cs-CZ" dirty="0"/>
              <a:t>moc </a:t>
            </a:r>
            <a:r>
              <a:rPr lang="cs-CZ" dirty="0" smtClean="0"/>
              <a:t>čitelné - pro </a:t>
            </a:r>
            <a:r>
              <a:rPr lang="cs-CZ" dirty="0"/>
              <a:t>tisk jsou jen málo </a:t>
            </a:r>
            <a:r>
              <a:rPr lang="cs-CZ" dirty="0" smtClean="0"/>
              <a:t>použitelné</a:t>
            </a:r>
          </a:p>
          <a:p>
            <a:r>
              <a:rPr lang="cs-CZ" dirty="0" smtClean="0"/>
              <a:t>patkový </a:t>
            </a:r>
            <a:r>
              <a:rPr lang="cs-CZ" b="1" i="1" dirty="0" err="1">
                <a:latin typeface="Courier New" pitchFamily="49" charset="0"/>
                <a:cs typeface="Courier New" pitchFamily="49" charset="0"/>
              </a:rPr>
              <a:t>Courier</a:t>
            </a:r>
            <a:r>
              <a:rPr lang="cs-CZ" dirty="0"/>
              <a:t> </a:t>
            </a:r>
            <a:r>
              <a:rPr lang="cs-CZ" dirty="0" smtClean="0"/>
              <a:t> zase </a:t>
            </a:r>
            <a:r>
              <a:rPr lang="cs-CZ" dirty="0"/>
              <a:t>může ve čtenáři evokovat pocit </a:t>
            </a:r>
            <a:r>
              <a:rPr lang="cs-CZ" dirty="0" smtClean="0"/>
              <a:t>chladu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641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="" xmlns:a16="http://schemas.microsoft.com/office/drawing/2014/main" id="{2E82E48E-D0FE-4521-A282-28170A88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err="1" smtClean="0"/>
              <a:t>Comic</a:t>
            </a:r>
            <a:r>
              <a:rPr lang="cs-CZ" sz="6000" b="1" dirty="0" smtClean="0"/>
              <a:t> </a:t>
            </a:r>
            <a:r>
              <a:rPr lang="cs-CZ" sz="6000" b="1" dirty="0" err="1" smtClean="0"/>
              <a:t>Sans</a:t>
            </a:r>
            <a:endParaRPr lang="cs-CZ" sz="6000" b="1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="" xmlns:a16="http://schemas.microsoft.com/office/drawing/2014/main" id="{4227D1AD-782F-445A-A680-814A50AF4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41" y="2052918"/>
            <a:ext cx="10593859" cy="4195481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oblíbený </a:t>
            </a:r>
            <a:r>
              <a:rPr lang="cs-CZ" sz="3600" b="1" i="1" dirty="0" err="1"/>
              <a:t>Comic</a:t>
            </a:r>
            <a:r>
              <a:rPr lang="cs-CZ" sz="3600" b="1" i="1" dirty="0"/>
              <a:t> </a:t>
            </a:r>
            <a:r>
              <a:rPr lang="cs-CZ" sz="3600" b="1" i="1" dirty="0" err="1"/>
              <a:t>Sans</a:t>
            </a:r>
            <a:r>
              <a:rPr lang="cs-CZ" sz="3600" b="1" dirty="0"/>
              <a:t> – ano nebo ne?</a:t>
            </a:r>
          </a:p>
          <a:p>
            <a:r>
              <a:rPr lang="cs-CZ" sz="3600" dirty="0" smtClean="0"/>
              <a:t>písmo </a:t>
            </a:r>
            <a:r>
              <a:rPr lang="cs-CZ" sz="3600" dirty="0"/>
              <a:t>k použití v komiksových bublinách.</a:t>
            </a:r>
          </a:p>
          <a:p>
            <a:r>
              <a:rPr lang="cs-CZ" sz="3600" b="1" dirty="0" smtClean="0"/>
              <a:t>nepoužívat</a:t>
            </a:r>
            <a:r>
              <a:rPr lang="cs-CZ" sz="3600" dirty="0" smtClean="0"/>
              <a:t> </a:t>
            </a:r>
            <a:r>
              <a:rPr lang="cs-CZ" sz="3600" dirty="0"/>
              <a:t>u vážných témat </a:t>
            </a:r>
            <a:r>
              <a:rPr lang="cs-CZ" sz="3600" dirty="0" smtClean="0"/>
              <a:t>(vzdělávací přednášky)</a:t>
            </a:r>
            <a:endParaRPr lang="cs-CZ" sz="3600" dirty="0"/>
          </a:p>
          <a:p>
            <a:r>
              <a:rPr lang="cs-CZ" sz="3600" dirty="0" smtClean="0"/>
              <a:t>chcete-li </a:t>
            </a:r>
            <a:r>
              <a:rPr lang="cs-CZ" sz="3600" dirty="0"/>
              <a:t>zvolit “zábavné” písmo, vyberte třeba </a:t>
            </a:r>
            <a:r>
              <a:rPr lang="cs-CZ" sz="3600" b="1" i="1" dirty="0" err="1" smtClean="0">
                <a:latin typeface="Consolas" pitchFamily="49" charset="0"/>
              </a:rPr>
              <a:t>Consolas</a:t>
            </a:r>
            <a:endParaRPr lang="cs-CZ" sz="3600" b="1" dirty="0">
              <a:latin typeface="Consolas" pitchFamily="49" charset="0"/>
            </a:endParaRPr>
          </a:p>
          <a:p>
            <a:endParaRPr lang="cs-CZ" sz="3600" dirty="0"/>
          </a:p>
        </p:txBody>
      </p:sp>
    </p:spTree>
    <p:extLst>
      <p:ext uri="{BB962C8B-B14F-4D97-AF65-F5344CB8AC3E}">
        <p14:creationId xmlns="" xmlns:p14="http://schemas.microsoft.com/office/powerpoint/2010/main" val="130915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DCAE526-1F7D-4794-9F15-04FA2EAC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60" y="428005"/>
            <a:ext cx="11208138" cy="1400530"/>
          </a:xfrm>
        </p:spPr>
        <p:txBody>
          <a:bodyPr/>
          <a:lstStyle/>
          <a:p>
            <a:r>
              <a:rPr lang="cs-CZ" sz="6000" b="1" dirty="0" smtClean="0"/>
              <a:t>Písmo a typografie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9B08938-055B-43C3-8DED-5C21E987E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David </a:t>
            </a:r>
            <a:r>
              <a:rPr lang="cs-CZ" b="1" dirty="0" err="1" smtClean="0"/>
              <a:t>Ogilvy</a:t>
            </a:r>
            <a:r>
              <a:rPr lang="cs-CZ" b="1" dirty="0" smtClean="0"/>
              <a:t> (reklamní mág) </a:t>
            </a:r>
            <a:r>
              <a:rPr lang="cs-CZ" b="1" dirty="0"/>
              <a:t>o písmu a typografii</a:t>
            </a:r>
          </a:p>
          <a:p>
            <a:pPr lvl="0"/>
            <a:r>
              <a:rPr lang="cs-CZ" dirty="0" smtClean="0"/>
              <a:t>dobrá </a:t>
            </a:r>
            <a:r>
              <a:rPr lang="cs-CZ" dirty="0"/>
              <a:t>typografie lidem “pomáhá” číst vaše texty, zatímco špatná typografie jim v tom </a:t>
            </a:r>
            <a:r>
              <a:rPr lang="cs-CZ" dirty="0" smtClean="0"/>
              <a:t>brání</a:t>
            </a:r>
            <a:endParaRPr lang="cs-CZ" dirty="0"/>
          </a:p>
          <a:p>
            <a:pPr lvl="0"/>
            <a:r>
              <a:rPr lang="cs-CZ" dirty="0" smtClean="0"/>
              <a:t>nepoužívejte velká tiskací </a:t>
            </a:r>
            <a:r>
              <a:rPr lang="cs-CZ" dirty="0"/>
              <a:t>písmena (</a:t>
            </a:r>
            <a:r>
              <a:rPr lang="cs-CZ" dirty="0" smtClean="0"/>
              <a:t>verzálky) - </a:t>
            </a:r>
            <a:r>
              <a:rPr lang="cs-CZ" dirty="0"/>
              <a:t>tiskací písmena čtení zpomalují. Nemají žádná vodítka, která by vám pomohla </a:t>
            </a:r>
            <a:r>
              <a:rPr lang="cs-CZ" dirty="0" smtClean="0"/>
              <a:t>odlišit </a:t>
            </a:r>
            <a:r>
              <a:rPr lang="cs-CZ" i="1" dirty="0" smtClean="0"/>
              <a:t>slova</a:t>
            </a:r>
            <a:r>
              <a:rPr lang="cs-CZ" dirty="0"/>
              <a:t>, takže máte tendenci číst je </a:t>
            </a:r>
            <a:r>
              <a:rPr lang="cs-CZ" i="1" dirty="0"/>
              <a:t>písmeno po písmenu. </a:t>
            </a:r>
            <a:r>
              <a:rPr lang="cs-CZ" dirty="0"/>
              <a:t>Proto se velice špatně </a:t>
            </a:r>
            <a:r>
              <a:rPr lang="cs-CZ" dirty="0" smtClean="0"/>
              <a:t>čtou</a:t>
            </a:r>
            <a:endParaRPr lang="cs-CZ" dirty="0"/>
          </a:p>
          <a:p>
            <a:pPr lvl="0"/>
            <a:r>
              <a:rPr lang="cs-CZ" dirty="0" smtClean="0"/>
              <a:t>lidé </a:t>
            </a:r>
            <a:r>
              <a:rPr lang="cs-CZ" dirty="0"/>
              <a:t>jsou zvyklí číst v knihách, časopisech, novinách </a:t>
            </a:r>
            <a:r>
              <a:rPr lang="cs-CZ" b="1" i="1" dirty="0"/>
              <a:t>malá písmena</a:t>
            </a:r>
            <a:r>
              <a:rPr lang="cs-CZ" b="1" dirty="0"/>
              <a:t> </a:t>
            </a:r>
            <a:r>
              <a:rPr lang="cs-CZ" i="1" dirty="0"/>
              <a:t>(</a:t>
            </a:r>
            <a:r>
              <a:rPr lang="cs-CZ" i="1" dirty="0" err="1"/>
              <a:t>mínusky</a:t>
            </a:r>
            <a:r>
              <a:rPr lang="cs-CZ" i="1" dirty="0" smtClean="0"/>
              <a:t>)</a:t>
            </a:r>
            <a:r>
              <a:rPr lang="cs-CZ" dirty="0" smtClean="0"/>
              <a:t> </a:t>
            </a:r>
            <a:r>
              <a:rPr lang="cs-CZ" b="1" dirty="0"/>
              <a:t> </a:t>
            </a:r>
            <a:endParaRPr lang="cs-CZ" dirty="0"/>
          </a:p>
          <a:p>
            <a:pPr lvl="0"/>
            <a:r>
              <a:rPr lang="cs-CZ" dirty="0" smtClean="0"/>
              <a:t>nedělejte </a:t>
            </a:r>
            <a:r>
              <a:rPr lang="cs-CZ" dirty="0"/>
              <a:t>na konci titulku či nadpisu </a:t>
            </a:r>
            <a:r>
              <a:rPr lang="cs-CZ" dirty="0" smtClean="0"/>
              <a:t>tečku - tečka </a:t>
            </a:r>
            <a:r>
              <a:rPr lang="cs-CZ" dirty="0"/>
              <a:t>ukončí větu, ale také </a:t>
            </a:r>
            <a:r>
              <a:rPr lang="cs-CZ" dirty="0" smtClean="0"/>
              <a:t>čtenářovu pozornost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00183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F437C7C-1919-482D-BDB2-35D5A336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smtClean="0"/>
              <a:t>Shrnutí</a:t>
            </a:r>
            <a:endParaRPr lang="cs-CZ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B50792E-3D02-43BD-8924-27C9F3A58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i="1" dirty="0" smtClean="0"/>
              <a:t>zaujměte </a:t>
            </a:r>
            <a:r>
              <a:rPr lang="cs-CZ" sz="2400" b="1" i="1" dirty="0"/>
              <a:t>titulkem</a:t>
            </a:r>
          </a:p>
          <a:p>
            <a:r>
              <a:rPr lang="cs-CZ" sz="2400" b="1" i="1" dirty="0" smtClean="0"/>
              <a:t>obrázek </a:t>
            </a:r>
            <a:r>
              <a:rPr lang="cs-CZ" sz="2400" b="1" i="1" dirty="0"/>
              <a:t>za 1000 slov</a:t>
            </a:r>
          </a:p>
          <a:p>
            <a:r>
              <a:rPr lang="cs-CZ" sz="2400" b="1" i="1" dirty="0" smtClean="0"/>
              <a:t>komunikujte stručně</a:t>
            </a:r>
            <a:endParaRPr lang="cs-CZ" sz="2400" b="1" i="1" dirty="0"/>
          </a:p>
          <a:p>
            <a:r>
              <a:rPr lang="cs-CZ" sz="2400" b="1" i="1" dirty="0" smtClean="0"/>
              <a:t>přidejte </a:t>
            </a:r>
            <a:r>
              <a:rPr lang="cs-CZ" sz="2400" b="1" i="1" dirty="0"/>
              <a:t>přínosný obsah</a:t>
            </a:r>
          </a:p>
          <a:p>
            <a:r>
              <a:rPr lang="cs-CZ" sz="2400" b="1" i="1" dirty="0" smtClean="0"/>
              <a:t>vyzvěte k akci</a:t>
            </a:r>
          </a:p>
          <a:p>
            <a:r>
              <a:rPr lang="cs-CZ" sz="2400" dirty="0" smtClean="0"/>
              <a:t>Tip</a:t>
            </a:r>
            <a:r>
              <a:rPr lang="cs-CZ" sz="2400" dirty="0"/>
              <a:t>: Výzvou k akci může být třeba: “</a:t>
            </a:r>
            <a:r>
              <a:rPr lang="cs-CZ" sz="2400" i="1" dirty="0"/>
              <a:t>Objednejte </a:t>
            </a:r>
            <a:r>
              <a:rPr lang="cs-CZ" sz="2400" i="1" dirty="0" smtClean="0"/>
              <a:t>se”, </a:t>
            </a:r>
            <a:r>
              <a:rPr lang="cs-CZ" sz="2400" i="1" dirty="0"/>
              <a:t>“Přijďte </a:t>
            </a:r>
            <a:r>
              <a:rPr lang="cs-CZ" sz="2400" i="1" dirty="0" smtClean="0"/>
              <a:t>se podívat”, </a:t>
            </a:r>
            <a:r>
              <a:rPr lang="cs-CZ" sz="2400" i="1" dirty="0"/>
              <a:t>“Vyzkoušejte”, “Přidejte se k nám”, “Navštivte nás”, </a:t>
            </a:r>
            <a:endParaRPr lang="cs-CZ" sz="2400" dirty="0"/>
          </a:p>
          <a:p>
            <a:r>
              <a:rPr lang="cs-CZ" sz="2400" b="1" i="1" dirty="0" smtClean="0"/>
              <a:t>přiložte </a:t>
            </a:r>
            <a:r>
              <a:rPr lang="cs-CZ" sz="2400" b="1" i="1" dirty="0"/>
              <a:t>kontakt,  adresu</a:t>
            </a:r>
          </a:p>
          <a:p>
            <a:endParaRPr lang="cs-CZ" dirty="0"/>
          </a:p>
          <a:p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2590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 troška gramatiky…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datum ve tvaru:      </a:t>
            </a:r>
            <a:r>
              <a:rPr lang="cs-CZ" b="1" dirty="0" smtClean="0"/>
              <a:t>29. 11. 2017</a:t>
            </a:r>
          </a:p>
          <a:p>
            <a:endParaRPr lang="cs-CZ" dirty="0" smtClean="0"/>
          </a:p>
          <a:p>
            <a:r>
              <a:rPr lang="cs-CZ" dirty="0" smtClean="0"/>
              <a:t>pro lepší zapamatovatelnost přidejte i den:       </a:t>
            </a:r>
            <a:r>
              <a:rPr lang="cs-CZ" b="1" dirty="0" smtClean="0"/>
              <a:t>středa 29. 11. 2017</a:t>
            </a:r>
          </a:p>
          <a:p>
            <a:endParaRPr lang="cs-CZ" dirty="0" smtClean="0"/>
          </a:p>
          <a:p>
            <a:r>
              <a:rPr lang="cs-CZ" dirty="0" smtClean="0"/>
              <a:t>čas ve tvaru:   </a:t>
            </a:r>
            <a:r>
              <a:rPr lang="cs-CZ" b="1" dirty="0" smtClean="0"/>
              <a:t>9.30 hod.    nebo 9:30     nebo 9.30 hodin</a:t>
            </a:r>
          </a:p>
          <a:p>
            <a:endParaRPr lang="cs-CZ" b="1" dirty="0" smtClean="0"/>
          </a:p>
          <a:p>
            <a:r>
              <a:rPr lang="cs-CZ" dirty="0" smtClean="0"/>
              <a:t>časové rozmezí:   </a:t>
            </a:r>
            <a:r>
              <a:rPr lang="cs-CZ" b="1" dirty="0" smtClean="0"/>
              <a:t>  29. 11.-30. 11. 2017</a:t>
            </a:r>
          </a:p>
          <a:p>
            <a:endParaRPr lang="cs-CZ" b="1" dirty="0" smtClean="0"/>
          </a:p>
          <a:p>
            <a:r>
              <a:rPr lang="cs-CZ" b="1" dirty="0" smtClean="0"/>
              <a:t>ověřte si, že se jmenujete, jak se jmenujete </a:t>
            </a:r>
            <a:r>
              <a:rPr lang="cs-CZ" b="1" dirty="0" smtClean="0">
                <a:sym typeface="Wingdings" pitchFamily="2" charset="2"/>
              </a:rPr>
              <a:t></a:t>
            </a:r>
          </a:p>
          <a:p>
            <a:endParaRPr lang="cs-CZ" b="1" dirty="0" smtClean="0">
              <a:sym typeface="Wingdings" pitchFamily="2" charset="2"/>
            </a:endParaRPr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D6D61A-5785-4232-9E44-32DF1F13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 smtClean="0"/>
              <a:t>A výsledek?</a:t>
            </a:r>
            <a:endParaRPr lang="cs-CZ" sz="6000" b="1" dirty="0"/>
          </a:p>
        </p:txBody>
      </p:sp>
      <p:pic>
        <p:nvPicPr>
          <p:cNvPr id="4" name="Zástupný symbol pro obsah 3" descr="JE obalování kni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33" y="2761093"/>
            <a:ext cx="1800000" cy="1800000"/>
          </a:xfrm>
        </p:spPr>
      </p:pic>
      <p:pic>
        <p:nvPicPr>
          <p:cNvPr id="5" name="Obrázek 4" descr="JE podzimní tvořen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65" y="4812700"/>
            <a:ext cx="3196098" cy="1800000"/>
          </a:xfrm>
          <a:prstGeom prst="rect">
            <a:avLst/>
          </a:prstGeom>
        </p:spPr>
      </p:pic>
      <p:pic>
        <p:nvPicPr>
          <p:cNvPr id="6" name="Obrázek 5" descr="KA setkání u kávy 4.11.2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128" y="4827373"/>
            <a:ext cx="2751000" cy="1800000"/>
          </a:xfrm>
          <a:prstGeom prst="rect">
            <a:avLst/>
          </a:prstGeom>
        </p:spPr>
      </p:pic>
      <p:pic>
        <p:nvPicPr>
          <p:cNvPr id="7" name="Obrázek 6" descr="Lo pozvánka 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1" y="4532376"/>
            <a:ext cx="3250157" cy="2160000"/>
          </a:xfrm>
          <a:prstGeom prst="rect">
            <a:avLst/>
          </a:prstGeom>
        </p:spPr>
      </p:pic>
      <p:pic>
        <p:nvPicPr>
          <p:cNvPr id="8" name="Obrázek 7" descr="LO strašidelné čtení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504" y="2220612"/>
            <a:ext cx="2633143" cy="1800000"/>
          </a:xfrm>
          <a:prstGeom prst="rect">
            <a:avLst/>
          </a:prstGeom>
        </p:spPr>
      </p:pic>
      <p:pic>
        <p:nvPicPr>
          <p:cNvPr id="9" name="Obrázek 8" descr="LO knižní bleší trh 31.10.1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6980" y="4875483"/>
            <a:ext cx="2913997" cy="1800000"/>
          </a:xfrm>
          <a:prstGeom prst="rect">
            <a:avLst/>
          </a:prstGeom>
        </p:spPr>
      </p:pic>
      <p:pic>
        <p:nvPicPr>
          <p:cNvPr id="10" name="Obrázek 9" descr="LO cestopisná besed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617" y="2710249"/>
            <a:ext cx="2400000" cy="1800000"/>
          </a:xfrm>
          <a:prstGeom prst="rect">
            <a:avLst/>
          </a:prstGeom>
        </p:spPr>
      </p:pic>
      <p:pic>
        <p:nvPicPr>
          <p:cNvPr id="11" name="Obrázek 10" descr="deskové hry přehl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8520" y="2179294"/>
            <a:ext cx="3027125" cy="1800000"/>
          </a:xfrm>
          <a:prstGeom prst="rect">
            <a:avLst/>
          </a:prstGeom>
        </p:spPr>
      </p:pic>
      <p:pic>
        <p:nvPicPr>
          <p:cNvPr id="12" name="Obrázek 11" descr="JC - zdobení perníčků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90952" y="2636108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49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Holasovice 2017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46AB7B2-639B-4092-A68A-4717ED9F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Obrázky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C8725D0-5B47-4317-B8C0-4F8A852C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1118"/>
            <a:ext cx="8946541" cy="4507282"/>
          </a:xfrm>
        </p:spPr>
        <p:txBody>
          <a:bodyPr>
            <a:normAutofit/>
          </a:bodyPr>
          <a:lstStyle/>
          <a:p>
            <a:r>
              <a:rPr lang="cs-CZ" sz="2400" b="1" dirty="0"/>
              <a:t>obrázky </a:t>
            </a:r>
            <a:r>
              <a:rPr lang="cs-CZ" sz="2400" dirty="0"/>
              <a:t>by měly být vhodně umístěny</a:t>
            </a:r>
          </a:p>
          <a:p>
            <a:r>
              <a:rPr lang="cs-CZ" sz="2400" dirty="0"/>
              <a:t>mohou být použity též jako pozadí</a:t>
            </a:r>
          </a:p>
          <a:p>
            <a:r>
              <a:rPr lang="cs-CZ" sz="2400" dirty="0"/>
              <a:t>čtenář nejdříve přečte titulek, pak si prohlíží obrázek</a:t>
            </a:r>
          </a:p>
          <a:p>
            <a:r>
              <a:rPr lang="cs-CZ" sz="2400" dirty="0"/>
              <a:t>vložte do pozvánky originální fotografii nebo grafiku</a:t>
            </a:r>
          </a:p>
          <a:p>
            <a:r>
              <a:rPr lang="cs-CZ" sz="2400" dirty="0"/>
              <a:t>vždy dejte přednost vlastnímu kvalitnímu snímku</a:t>
            </a:r>
          </a:p>
          <a:p>
            <a:r>
              <a:rPr lang="cs-CZ" sz="2400" dirty="0"/>
              <a:t>nemáte-li vlastní obrázek, využijte fotobanky</a:t>
            </a:r>
          </a:p>
          <a:p>
            <a:r>
              <a:rPr lang="cs-CZ" sz="2400" dirty="0"/>
              <a:t>z free fotobank dobře poslouží třeba </a:t>
            </a:r>
            <a:r>
              <a:rPr lang="cs-CZ" sz="2400" u="sng" dirty="0" err="1">
                <a:hlinkClick r:id="rId2"/>
              </a:rPr>
              <a:t>Pixabay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78913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2846B9D-4326-4F75-85A6-1BB9BD60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66A6F1E-4C82-4E3E-9A0E-6A6773E4D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6" y="1615858"/>
            <a:ext cx="10409128" cy="5047989"/>
          </a:xfrm>
        </p:spPr>
        <p:txBody>
          <a:bodyPr>
            <a:normAutofit fontScale="85000" lnSpcReduction="20000"/>
          </a:bodyPr>
          <a:lstStyle/>
          <a:p>
            <a:r>
              <a:rPr lang="cs-CZ" sz="2600" b="1" dirty="0"/>
              <a:t>Nadpis -  </a:t>
            </a:r>
            <a:r>
              <a:rPr lang="cs-CZ" sz="2600" dirty="0"/>
              <a:t>graficky odlišit (velikost, barva, font písma, možné použít </a:t>
            </a:r>
            <a:r>
              <a:rPr lang="cs-CZ" sz="2600" dirty="0" err="1"/>
              <a:t>WordArt</a:t>
            </a:r>
            <a:r>
              <a:rPr lang="cs-CZ" sz="2600" dirty="0"/>
              <a:t>) </a:t>
            </a:r>
          </a:p>
          <a:p>
            <a:r>
              <a:rPr lang="cs-CZ" sz="2600" dirty="0"/>
              <a:t>upoutejte pozornost velkým a čitelným titulkem, který uživatel uvidí jako první</a:t>
            </a:r>
          </a:p>
          <a:p>
            <a:r>
              <a:rPr lang="cs-CZ" sz="2600" dirty="0"/>
              <a:t>titulek = myšlenka nebo </a:t>
            </a:r>
            <a:r>
              <a:rPr lang="cs-CZ" sz="2600" dirty="0" smtClean="0"/>
              <a:t>slogan, týkající </a:t>
            </a:r>
            <a:r>
              <a:rPr lang="cs-CZ" sz="2600" dirty="0"/>
              <a:t>se naší nabídky </a:t>
            </a:r>
          </a:p>
          <a:p>
            <a:r>
              <a:rPr lang="cs-CZ" sz="2600" dirty="0"/>
              <a:t>titulek má nalákat a vzbudit zvědavost</a:t>
            </a:r>
          </a:p>
          <a:p>
            <a:endParaRPr lang="cs-CZ" sz="2600" dirty="0"/>
          </a:p>
          <a:p>
            <a:r>
              <a:rPr lang="cs-CZ" sz="2600" b="1" dirty="0"/>
              <a:t>Nepoužívejte:</a:t>
            </a:r>
          </a:p>
          <a:p>
            <a:pPr marL="0" indent="0">
              <a:buNone/>
            </a:pPr>
            <a:r>
              <a:rPr lang="cs-CZ" sz="2600" dirty="0"/>
              <a:t>“prázdná” spojení jako: “</a:t>
            </a:r>
            <a:r>
              <a:rPr lang="cs-CZ" sz="2600" i="1" dirty="0"/>
              <a:t>Pozor akce!</a:t>
            </a:r>
            <a:r>
              <a:rPr lang="cs-CZ" sz="2600" dirty="0"/>
              <a:t>” nebo “</a:t>
            </a:r>
            <a:r>
              <a:rPr lang="cs-CZ" sz="2600" i="1" dirty="0"/>
              <a:t>To zde ještě nebylo</a:t>
            </a:r>
            <a:r>
              <a:rPr lang="cs-CZ" sz="2600" dirty="0"/>
              <a:t>”.</a:t>
            </a:r>
          </a:p>
          <a:p>
            <a:pPr marL="0" indent="0">
              <a:buNone/>
            </a:pPr>
            <a:r>
              <a:rPr lang="cs-CZ" sz="2600" dirty="0"/>
              <a:t>Z takového titulku se uživatel nic nedozví a pozvánka putuje rovnou do koše. </a:t>
            </a:r>
          </a:p>
          <a:p>
            <a:pPr marL="0" indent="0">
              <a:buNone/>
            </a:pPr>
            <a:endParaRPr lang="cs-CZ" sz="2600" dirty="0"/>
          </a:p>
          <a:p>
            <a:pPr marL="0" indent="0" algn="ctr">
              <a:buNone/>
            </a:pPr>
            <a:r>
              <a:rPr lang="cs-CZ" sz="3000" b="1" i="1" dirty="0"/>
              <a:t>Buďte v titulku více konkrétní.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7295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5915B2-ACF8-4585-B9B9-49C4F6D1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630A135-384D-4962-9513-AAD3409D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8280"/>
            <a:ext cx="8946541" cy="4670120"/>
          </a:xfrm>
        </p:spPr>
        <p:txBody>
          <a:bodyPr>
            <a:normAutofit/>
          </a:bodyPr>
          <a:lstStyle/>
          <a:p>
            <a:r>
              <a:rPr lang="cs-CZ" sz="3200" b="1" dirty="0"/>
              <a:t>text -  </a:t>
            </a:r>
            <a:r>
              <a:rPr lang="cs-CZ" sz="3200" dirty="0"/>
              <a:t>formulovat pomocí jasných a rychle zapamatovatelných pojmů</a:t>
            </a:r>
          </a:p>
          <a:p>
            <a:r>
              <a:rPr lang="cs-CZ" sz="3200" b="1" dirty="0"/>
              <a:t>název akce, datum, čas a místo konání akce, </a:t>
            </a:r>
            <a:r>
              <a:rPr lang="cs-CZ" sz="3200" dirty="0"/>
              <a:t>krátký popis, program akce, popř. vstupné</a:t>
            </a:r>
          </a:p>
          <a:p>
            <a:r>
              <a:rPr lang="cs-CZ" sz="3200" dirty="0"/>
              <a:t>při psaní </a:t>
            </a:r>
            <a:r>
              <a:rPr lang="cs-CZ" sz="3200" b="1" dirty="0"/>
              <a:t>textu </a:t>
            </a:r>
            <a:r>
              <a:rPr lang="cs-CZ" sz="3200" dirty="0"/>
              <a:t>(např. programu akce) by mohly být použity </a:t>
            </a:r>
            <a:r>
              <a:rPr lang="cs-CZ" sz="3200" b="1" dirty="0"/>
              <a:t>odrážky, číslování </a:t>
            </a:r>
            <a:r>
              <a:rPr lang="cs-CZ" sz="3200" dirty="0"/>
              <a:t>či další grafické prvky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9300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90FB86-323C-4C8E-BDB9-C5A3AFA2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Písmo (fonty)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424F109-FBF7-44D2-BACA-6ECC3435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186" y="2052918"/>
            <a:ext cx="9958192" cy="4195481"/>
          </a:xfrm>
        </p:spPr>
        <p:txBody>
          <a:bodyPr>
            <a:noAutofit/>
          </a:bodyPr>
          <a:lstStyle/>
          <a:p>
            <a:r>
              <a:rPr lang="cs-CZ" sz="3600" b="1" dirty="0"/>
              <a:t>Písmo -  </a:t>
            </a:r>
            <a:r>
              <a:rPr lang="cs-CZ" sz="3600" dirty="0"/>
              <a:t>volte dostatečně velké, snadno čitelné a kontrastní  s pozadím</a:t>
            </a:r>
          </a:p>
          <a:p>
            <a:r>
              <a:rPr lang="cs-CZ" sz="3600" dirty="0"/>
              <a:t>většinou by měl být použit </a:t>
            </a:r>
            <a:r>
              <a:rPr lang="cs-CZ" sz="3600" b="1" dirty="0"/>
              <a:t>jeden font </a:t>
            </a:r>
            <a:r>
              <a:rPr lang="cs-CZ" sz="3600" dirty="0"/>
              <a:t>písma v několika různých řezech a barvách </a:t>
            </a:r>
          </a:p>
          <a:p>
            <a:r>
              <a:rPr lang="cs-CZ" sz="3600" dirty="0"/>
              <a:t>vhodný font např. </a:t>
            </a:r>
            <a:r>
              <a:rPr lang="cs-CZ" sz="3600" b="1" dirty="0" err="1">
                <a:latin typeface="Calibri" panose="020F0502020204030204" pitchFamily="34" charset="0"/>
              </a:rPr>
              <a:t>Calibri</a:t>
            </a:r>
            <a:r>
              <a:rPr lang="cs-CZ" sz="3600" dirty="0"/>
              <a:t>, </a:t>
            </a:r>
            <a:r>
              <a:rPr lang="cs-CZ" sz="3600" b="1" dirty="0">
                <a:latin typeface="Georgia" panose="02040502050405020303" pitchFamily="18" charset="0"/>
              </a:rPr>
              <a:t>Georgia</a:t>
            </a:r>
            <a:r>
              <a:rPr lang="cs-CZ" sz="3600" dirty="0"/>
              <a:t>, </a:t>
            </a:r>
            <a:r>
              <a:rPr 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cs-CZ" sz="3600" dirty="0"/>
              <a:t>, </a:t>
            </a:r>
            <a:r>
              <a:rPr lang="cs-CZ" sz="3600" b="1" dirty="0" err="1">
                <a:latin typeface="Trebuchet MS" panose="020B0603020202020204" pitchFamily="34" charset="0"/>
              </a:rPr>
              <a:t>Trebuchet</a:t>
            </a:r>
            <a:r>
              <a:rPr lang="cs-CZ" sz="3600" b="1" dirty="0">
                <a:latin typeface="Trebuchet MS" panose="020B0603020202020204" pitchFamily="34" charset="0"/>
              </a:rPr>
              <a:t> MS</a:t>
            </a:r>
          </a:p>
        </p:txBody>
      </p:sp>
    </p:spTree>
    <p:extLst>
      <p:ext uri="{BB962C8B-B14F-4D97-AF65-F5344CB8AC3E}">
        <p14:creationId xmlns="" xmlns:p14="http://schemas.microsoft.com/office/powerpoint/2010/main" val="288493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ECC3B03-7F38-45F4-B282-79D115DF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Kde stáhnu další české fonty?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C353365-751A-4BEF-BDD1-6B852FA81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956142"/>
            <a:ext cx="9806858" cy="3292257"/>
          </a:xfrm>
        </p:spPr>
        <p:txBody>
          <a:bodyPr>
            <a:normAutofit/>
          </a:bodyPr>
          <a:lstStyle/>
          <a:p>
            <a:r>
              <a:rPr lang="cs-CZ" sz="4400" dirty="0"/>
              <a:t>na </a:t>
            </a:r>
            <a:r>
              <a:rPr lang="cs-CZ" sz="4400" b="1" i="1" dirty="0"/>
              <a:t>www.ceskefonty.cz </a:t>
            </a:r>
            <a:r>
              <a:rPr lang="cs-CZ" sz="4400" dirty="0"/>
              <a:t>jsou fonty s českými znaky k volnému užívání</a:t>
            </a:r>
          </a:p>
        </p:txBody>
      </p:sp>
    </p:spTree>
    <p:extLst>
      <p:ext uri="{BB962C8B-B14F-4D97-AF65-F5344CB8AC3E}">
        <p14:creationId xmlns="" xmlns:p14="http://schemas.microsoft.com/office/powerpoint/2010/main" val="426253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069C43C-9539-435F-BD21-7C94EDA0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Zaujměte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B44043B-1DD4-477F-8BAE-223C2955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0" y="2052918"/>
            <a:ext cx="11473841" cy="4195481"/>
          </a:xfrm>
        </p:spPr>
        <p:txBody>
          <a:bodyPr>
            <a:normAutofit fontScale="92500"/>
          </a:bodyPr>
          <a:lstStyle/>
          <a:p>
            <a:r>
              <a:rPr lang="cs-CZ" sz="3900" b="1" dirty="0"/>
              <a:t>upoutejte pozornost</a:t>
            </a:r>
            <a:endParaRPr lang="cs-CZ" sz="3900" dirty="0"/>
          </a:p>
          <a:p>
            <a:r>
              <a:rPr lang="cs-CZ" sz="3900" dirty="0"/>
              <a:t>plakát musí v první řadě </a:t>
            </a:r>
            <a:r>
              <a:rPr lang="cs-CZ" sz="3900" b="1" dirty="0"/>
              <a:t>upoutat, přitáhnout oči</a:t>
            </a:r>
            <a:r>
              <a:rPr lang="cs-CZ" sz="3900" dirty="0"/>
              <a:t> kolemjdoucích</a:t>
            </a:r>
          </a:p>
          <a:p>
            <a:r>
              <a:rPr lang="cs-CZ" sz="3900" dirty="0"/>
              <a:t>přeplněný plakát to nedokáže</a:t>
            </a:r>
          </a:p>
          <a:p>
            <a:r>
              <a:rPr lang="cs-CZ" sz="3900" dirty="0"/>
              <a:t>vyberte si </a:t>
            </a:r>
            <a:r>
              <a:rPr lang="cs-CZ" sz="3900" b="1" dirty="0"/>
              <a:t>jeden nosný prvek</a:t>
            </a:r>
            <a:r>
              <a:rPr lang="cs-CZ" sz="3900" dirty="0"/>
              <a:t> (nadpis, obrázek,    logo, slogan, produkt) a z něj vycházejte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93008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91320D-E3D0-4162-B8E1-89B7A507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Systematičnost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AB945C0-790E-45BC-A882-D08C9E61B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2052918"/>
            <a:ext cx="10083452" cy="4195481"/>
          </a:xfrm>
        </p:spPr>
        <p:txBody>
          <a:bodyPr>
            <a:normAutofit/>
          </a:bodyPr>
          <a:lstStyle/>
          <a:p>
            <a:r>
              <a:rPr lang="cs-CZ" sz="3600" b="1" dirty="0"/>
              <a:t>komunikujte se čtenářem systematicky</a:t>
            </a:r>
            <a:endParaRPr lang="cs-CZ" sz="3600" dirty="0"/>
          </a:p>
          <a:p>
            <a:r>
              <a:rPr lang="cs-CZ" sz="3600" b="1" dirty="0"/>
              <a:t>určete informacím priority</a:t>
            </a:r>
          </a:p>
          <a:p>
            <a:r>
              <a:rPr lang="cs-CZ" sz="3600" dirty="0"/>
              <a:t>nejdůležitější informaci zvýrazněte nejvíce, méně důležité zobrazte menší, tak aby čtenář přirozeně scházel po plakátě pohledem směrem dolů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81422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</TotalTime>
  <Words>1108</Words>
  <Application>Microsoft Office PowerPoint</Application>
  <PresentationFormat>Vlastní</PresentationFormat>
  <Paragraphs>161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Ion</vt:lpstr>
      <vt:lpstr>Jak vytvořit plakát</vt:lpstr>
      <vt:lpstr>Formát</vt:lpstr>
      <vt:lpstr>Obrázky</vt:lpstr>
      <vt:lpstr>Nadpis</vt:lpstr>
      <vt:lpstr>Text</vt:lpstr>
      <vt:lpstr>Písmo (fonty)</vt:lpstr>
      <vt:lpstr>Kde stáhnu další české fonty?</vt:lpstr>
      <vt:lpstr>Zaujměte</vt:lpstr>
      <vt:lpstr>Systematičnost</vt:lpstr>
      <vt:lpstr>Méně je více</vt:lpstr>
      <vt:lpstr>Unikátní fonty</vt:lpstr>
      <vt:lpstr>Barevnost plakátu</vt:lpstr>
      <vt:lpstr>Vyváženost</vt:lpstr>
      <vt:lpstr>10 pravidel pro práci s fonty </vt:lpstr>
      <vt:lpstr>Zvýrazňujte</vt:lpstr>
      <vt:lpstr>Kontrast</vt:lpstr>
      <vt:lpstr>VERZÁLKY – ano či ne?</vt:lpstr>
      <vt:lpstr>Opakování barev</vt:lpstr>
      <vt:lpstr>Komu je písmo určeno</vt:lpstr>
      <vt:lpstr>Přehlednost textu</vt:lpstr>
      <vt:lpstr>Informační mišmaš</vt:lpstr>
      <vt:lpstr>Návrh</vt:lpstr>
      <vt:lpstr>Které fonty jsou pro pozvánky nejlepší? </vt:lpstr>
      <vt:lpstr>Comic Sans</vt:lpstr>
      <vt:lpstr>Písmo a typografie</vt:lpstr>
      <vt:lpstr>Shrnutí</vt:lpstr>
      <vt:lpstr>A troška gramatiky…</vt:lpstr>
      <vt:lpstr>A výsledek?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vytvořit plakát</dc:title>
  <dc:creator>Admin</dc:creator>
  <cp:lastModifiedBy>Uživatel systému Windows</cp:lastModifiedBy>
  <cp:revision>23</cp:revision>
  <dcterms:created xsi:type="dcterms:W3CDTF">2017-11-26T16:45:43Z</dcterms:created>
  <dcterms:modified xsi:type="dcterms:W3CDTF">2017-11-28T12:46:44Z</dcterms:modified>
</cp:coreProperties>
</file>